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1" r:id="rId4"/>
    <p:sldId id="257" r:id="rId5"/>
    <p:sldId id="259" r:id="rId6"/>
    <p:sldId id="260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oapblog.ru/?attachment_id=690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oapblog.ru/?attachment_id=405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9600" b="1" i="1" dirty="0" smtClean="0">
                <a:solidFill>
                  <a:srgbClr val="FF0000"/>
                </a:solidFill>
              </a:rPr>
              <a:t>Необычное </a:t>
            </a:r>
          </a:p>
          <a:p>
            <a:pPr algn="ctr">
              <a:buNone/>
            </a:pPr>
            <a:r>
              <a:rPr lang="ru-RU" sz="9600" b="1" i="1" dirty="0" smtClean="0">
                <a:solidFill>
                  <a:srgbClr val="FF0000"/>
                </a:solidFill>
              </a:rPr>
              <a:t>в </a:t>
            </a:r>
          </a:p>
          <a:p>
            <a:pPr algn="ctr">
              <a:buNone/>
            </a:pPr>
            <a:r>
              <a:rPr lang="ru-RU" sz="9600" b="1" i="1" dirty="0" smtClean="0">
                <a:solidFill>
                  <a:srgbClr val="00B0F0"/>
                </a:solidFill>
              </a:rPr>
              <a:t>обычном!</a:t>
            </a:r>
            <a:endParaRPr lang="ru-RU" sz="96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2547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Критерии и показатели результативности работы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8186766" cy="5635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114800"/>
              </a:tblGrid>
              <a:tr h="329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Критерии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148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Качество методического обеспечения проекта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-наличие программы курса;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-соответствие программы курса нормативным документам;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-соответствие программы курса проблеме, обозначенной в проекте;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-соответствие содержания и методов реализации программы курса решаемой проектом проблеме.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1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Степень обеспеченности проекта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-наличие необходимой материально-технической базы для реализации программы курса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454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Количественные показатели эффективности реализации проекта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-количество обучающихся, участвующих в реализации программы курса;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-количество совершённых образовательных событий (защита работы, отчёты по выполненной работе, участие в работе сетевых сообществ и т.д.);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количество решённых учебных задач;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количество созданных образовательных продуктов.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84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Качественные показатели эффективности реализации проекта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наличие адекватной оценки собственного образовательного продвижения обучающихся;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наличие положительной эмоциональной оценки обучающимися процесса реализации программы курса;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-качество созданных образовательных продуктов.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Возможные риски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В ходе реализации педагогического проекта возможны </a:t>
            </a:r>
            <a:r>
              <a:rPr lang="ru-RU" dirty="0" smtClean="0">
                <a:solidFill>
                  <a:srgbClr val="C00000"/>
                </a:solidFill>
              </a:rPr>
              <a:t>риски</a:t>
            </a:r>
            <a:r>
              <a:rPr lang="ru-RU" dirty="0" smtClean="0"/>
              <a:t>, связанные: </a:t>
            </a:r>
          </a:p>
          <a:p>
            <a:pPr lvl="0"/>
            <a:r>
              <a:rPr lang="ru-RU" dirty="0" smtClean="0"/>
              <a:t>с отсутствием у обучающихся интереса к предложенному курсу;</a:t>
            </a:r>
          </a:p>
          <a:p>
            <a:pPr lvl="0"/>
            <a:r>
              <a:rPr lang="ru-RU" dirty="0" smtClean="0"/>
              <a:t>с недостаточностью знаний обучающихся для реализации предложенной программы;</a:t>
            </a:r>
          </a:p>
          <a:p>
            <a:pPr lvl="0"/>
            <a:r>
              <a:rPr lang="ru-RU" dirty="0" smtClean="0"/>
              <a:t>с завышенным объёмом содержания и неадекватным распределением учебных часов на реализацию тех или иных  тем курса;</a:t>
            </a:r>
          </a:p>
          <a:p>
            <a:pPr lvl="0"/>
            <a:r>
              <a:rPr lang="ru-RU" dirty="0" smtClean="0"/>
              <a:t>с невозможностью создать инструменты, позволяющие соотносить полученный результат действия и намеченную цель.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Методы устранения рисков </a:t>
            </a:r>
            <a:r>
              <a:rPr lang="ru-RU" dirty="0" smtClean="0"/>
              <a:t>заключаются в корректировке  содержания программы, перераспределении учебных часов, выделенных на реализацию тех или иных тем курса, в поиске новых инструментов оценивания достигнутых результатов.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Пояснительная записка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Актуальность курса.</a:t>
            </a:r>
            <a:endParaRPr lang="ru-RU" sz="2800" dirty="0" smtClean="0"/>
          </a:p>
          <a:p>
            <a:r>
              <a:rPr lang="ru-RU" dirty="0" smtClean="0"/>
              <a:t>Рабочая программа учебного курса «Производство мыла и его роботизация» реализует основную идею основного общего образования, связанную с  формированием у обучающихся сквозных  (</a:t>
            </a:r>
            <a:r>
              <a:rPr lang="ru-RU" dirty="0" err="1" smtClean="0"/>
              <a:t>надпредметных</a:t>
            </a:r>
            <a:r>
              <a:rPr lang="ru-RU" dirty="0" smtClean="0"/>
              <a:t>) компетенций через организацию проектной деятельности.</a:t>
            </a:r>
            <a:endParaRPr lang="ru-RU" sz="2800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Цель курса</a:t>
            </a:r>
            <a:r>
              <a:rPr lang="ru-RU" dirty="0" smtClean="0"/>
              <a:t>: создать условия для становления и формирования личности обучающего, развитие его склонностей и интересов через изучение, проектирование, моделирование и конструирование приборов и автоматов.</a:t>
            </a:r>
            <a:endParaRPr lang="ru-RU" sz="2800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Задачи курса</a:t>
            </a:r>
            <a:r>
              <a:rPr lang="ru-RU" dirty="0" smtClean="0"/>
              <a:t>:</a:t>
            </a:r>
            <a:endParaRPr lang="ru-RU" sz="2800" dirty="0" smtClean="0"/>
          </a:p>
          <a:p>
            <a:pPr lvl="1"/>
            <a:r>
              <a:rPr lang="ru-RU" dirty="0" smtClean="0"/>
              <a:t>научить  школьников приёмам  самостоятельного приобретения новых знаний с использованием </a:t>
            </a:r>
            <a:r>
              <a:rPr lang="en-US" dirty="0" smtClean="0"/>
              <a:t>WEB</a:t>
            </a:r>
            <a:r>
              <a:rPr lang="ru-RU" dirty="0" smtClean="0"/>
              <a:t>-технологии;  </a:t>
            </a:r>
            <a:endParaRPr lang="ru-RU" sz="2400" dirty="0" smtClean="0"/>
          </a:p>
          <a:p>
            <a:pPr lvl="1"/>
            <a:r>
              <a:rPr lang="ru-RU" dirty="0" smtClean="0"/>
              <a:t>научить приёмам безопасного обращения с химическими веществами; </a:t>
            </a:r>
            <a:endParaRPr lang="ru-RU" sz="2400" dirty="0" smtClean="0"/>
          </a:p>
          <a:p>
            <a:pPr lvl="1"/>
            <a:r>
              <a:rPr lang="ru-RU" dirty="0" smtClean="0"/>
              <a:t>научить  школьников выполнять несложные инженерные расчеты и кинематические схемы автоматических устройств;  составлять программы для работы автоматических устройств;</a:t>
            </a:r>
            <a:endParaRPr lang="ru-RU" sz="2400" dirty="0" smtClean="0"/>
          </a:p>
          <a:p>
            <a:pPr lvl="1"/>
            <a:r>
              <a:rPr lang="ru-RU" dirty="0" smtClean="0"/>
              <a:t>продолжить развитие  интереса  к исследовательской деятельности через  использование простых механизмов;</a:t>
            </a:r>
            <a:endParaRPr lang="ru-RU" sz="2400" dirty="0" smtClean="0"/>
          </a:p>
          <a:p>
            <a:pPr lvl="1"/>
            <a:r>
              <a:rPr lang="ru-RU" dirty="0" smtClean="0"/>
              <a:t>продолжить развитие коммуникативных компетенций обучающихся через создание условий для  совместного творчества, работу в паре и группе, презентацию результатов свей деятельности.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Учебный план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17"/>
          <a:ext cx="8258205" cy="5954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2260316"/>
                <a:gridCol w="1454460"/>
                <a:gridCol w="1848822"/>
                <a:gridCol w="1651641"/>
              </a:tblGrid>
              <a:tr h="72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Методы  организации деятельности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Образователь-ный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продукт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Мыло. История мыловарения.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Web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-квест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Мультимедийная презентация, буклет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Занимательные опыты с применением мыльного раствора.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Выполнение лабораторных опытов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Видео-, фоторепортаж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«Сам себе мыловар».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Коллекция мыла.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1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Технология производства мыла в лабораторных условиях.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технологической карты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Получение мыла в лабораторных условиях.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Выполнение лабораторных опытов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3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Роботизация мыловарения в лабораторных условиях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Конструирование, моделирование и программирование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Автоматическая линия по производству мыла в лабораторных условиях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Итоговое занятие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Рефлексия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Презентация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Заключение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Реализация педагогического проекта позволит </a:t>
            </a:r>
            <a:r>
              <a:rPr lang="ru-RU" sz="4000" dirty="0" smtClean="0">
                <a:solidFill>
                  <a:srgbClr val="C00000"/>
                </a:solidFill>
              </a:rPr>
              <a:t>провести апробацию </a:t>
            </a:r>
            <a:r>
              <a:rPr lang="ru-RU" sz="4000" dirty="0" err="1" smtClean="0"/>
              <a:t>метапредметного</a:t>
            </a:r>
            <a:r>
              <a:rPr lang="ru-RU" sz="4000" dirty="0" smtClean="0"/>
              <a:t>, </a:t>
            </a:r>
            <a:r>
              <a:rPr lang="ru-RU" sz="4000" dirty="0" err="1" smtClean="0"/>
              <a:t>практикоориентированного</a:t>
            </a:r>
            <a:r>
              <a:rPr lang="ru-RU" sz="4000" dirty="0" smtClean="0"/>
              <a:t> учебного курса «Производство мыла и его роботизация» в условиях МОУ «Средняя общеобразовательная школа №1 имени Героя Советского Союза </a:t>
            </a:r>
            <a:r>
              <a:rPr lang="ru-RU" sz="4000" dirty="0" err="1" smtClean="0"/>
              <a:t>И.В.Королькова</a:t>
            </a:r>
            <a:r>
              <a:rPr lang="ru-RU" sz="4000" dirty="0" smtClean="0"/>
              <a:t>».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Это позволит </a:t>
            </a:r>
            <a:r>
              <a:rPr lang="ru-RU" sz="4000" dirty="0" smtClean="0">
                <a:solidFill>
                  <a:srgbClr val="C00000"/>
                </a:solidFill>
              </a:rPr>
              <a:t>пополнить банк рабочих учебных программ</a:t>
            </a:r>
            <a:r>
              <a:rPr lang="ru-RU" sz="4000" dirty="0" smtClean="0"/>
              <a:t>, которые можно использовать для организации внеурочной деятельности школьников при переходе на ФГОС основного образования.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В ходе реализации курса можно </a:t>
            </a:r>
            <a:r>
              <a:rPr lang="ru-RU" sz="4000" dirty="0" smtClean="0">
                <a:solidFill>
                  <a:srgbClr val="C00000"/>
                </a:solidFill>
              </a:rPr>
              <a:t>разработать инструменты </a:t>
            </a:r>
            <a:r>
              <a:rPr lang="ru-RU" sz="4000" dirty="0" smtClean="0"/>
              <a:t>позволяющие оценить эффективность внеурочных занятий.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15016"/>
            <a:ext cx="6629424" cy="92869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Это </a:t>
            </a:r>
            <a:r>
              <a:rPr lang="ru-RU" sz="2000" b="1" dirty="0" smtClean="0">
                <a:solidFill>
                  <a:schemeClr val="tx1"/>
                </a:solidFill>
              </a:rPr>
              <a:t>традиционное турецкое мыло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в виде фруктов!  Оно имеет свою историю длиной  в 300 лет </a:t>
            </a:r>
            <a:r>
              <a:rPr lang="ru-RU" sz="2000" dirty="0" smtClean="0">
                <a:solidFill>
                  <a:schemeClr val="tx1"/>
                </a:solidFill>
              </a:rPr>
              <a:t>(город </a:t>
            </a:r>
            <a:r>
              <a:rPr lang="ru-RU" sz="2000" dirty="0" err="1" smtClean="0">
                <a:solidFill>
                  <a:schemeClr val="tx1"/>
                </a:solidFill>
              </a:rPr>
              <a:t>Эдирне</a:t>
            </a:r>
            <a:r>
              <a:rPr lang="ru-RU" sz="2000" dirty="0" smtClean="0">
                <a:solidFill>
                  <a:schemeClr val="tx1"/>
                </a:solidFill>
              </a:rPr>
              <a:t>). 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http://soapblog.ru/wp-content/uploads/2011/02/61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28604"/>
            <a:ext cx="700092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Первый рецепт мыла на шумерской табличке</a:t>
            </a:r>
            <a:endParaRPr lang="ru-RU" dirty="0"/>
          </a:p>
        </p:txBody>
      </p:sp>
      <p:pic>
        <p:nvPicPr>
          <p:cNvPr id="4" name="Содержимое 3" descr="история мыловарения, мыло с нуля, древний рецепт мыла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571612"/>
            <a:ext cx="507209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 истоков мыловарения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Практически ничего не известно о том, что до нашей эры мыло использовалось в целях личной гигиены. Хотя оно упоминается в Библии, в Иеремии 2:22, нет оснований полагать, что речь идет о привычном нам мыле в твердом, порошкообразном или другом виде. В современных переводах в этом стихе употребляется слово «щелок», который представляет собой щелочное моющее средство, сильно отличающееся от обычного мыла.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Древние греки, а затем и древние римляне для поддержания телесной чистоты натирались благовонными маслами. Искусство приготовления мыла они, возможно, переняли у древних галлов. В своем трактате «Естественная история» римский писатель и ученый I века Плиний Старший употребляет галльское слово «</a:t>
            </a:r>
            <a:r>
              <a:rPr lang="ru-RU" dirty="0" err="1" smtClean="0"/>
              <a:t>сапо</a:t>
            </a:r>
            <a:r>
              <a:rPr lang="ru-RU" dirty="0" smtClean="0"/>
              <a:t>», которое многие современные языки заимствовали для названия мыла.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 том, как мыло использовалось в последующие столетия, имеются лишь скудные сведения, однако известно, что в эпоху средневековья центрами мыловарения были Италия, Испания и Франция. Тем не менее, несмотря на усилия наладить массовое производство мыла, в Европе этот продукт был большой редкостью. Так, когда в 1672 году один доброжелатель послал в подарок немецкой аристократке упаковку итальянского мыла, он счел необходимым приложить подробное описание того, как использовать эту диковинку.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 знаете ли Вы, что…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Изабелла Кастильска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1928826" cy="192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00298" y="1071546"/>
            <a:ext cx="52864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средние века мыло ценилось на вес золота и было совершенно недоступно для большинства людей. Так, королева Испании Изабелла Кастильская признавалась, что мылом она пользовалась всего два раза в жизни: при рождении и накануне свадьбы. </a:t>
            </a:r>
            <a:r>
              <a:rPr lang="ru-RU" b="1" dirty="0" smtClean="0"/>
              <a:t> </a:t>
            </a:r>
            <a:endParaRPr lang="ru-RU" dirty="0"/>
          </a:p>
        </p:txBody>
      </p:sp>
      <p:pic>
        <p:nvPicPr>
          <p:cNvPr id="6" name="Рисунок 5" descr="Генрих IV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429000"/>
            <a:ext cx="185738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428860" y="3786190"/>
            <a:ext cx="47863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Английский король Генрих IV из династии Ланкастеров в 1399 году основал особый орден. Каждый вновь вступивший в него получал привилегию мыться с мылом.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Это интересно…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Некоторые сорта мыла используются для приготовления </a:t>
            </a:r>
            <a:r>
              <a:rPr lang="ru-RU" dirty="0" smtClean="0">
                <a:solidFill>
                  <a:srgbClr val="00B050"/>
                </a:solidFill>
              </a:rPr>
              <a:t>взрывчатых веществ </a:t>
            </a:r>
            <a:r>
              <a:rPr lang="ru-RU" dirty="0" smtClean="0"/>
              <a:t>напалмового типа. </a:t>
            </a: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Ученые из Университета Мичигана, которые провели </a:t>
            </a:r>
            <a:r>
              <a:rPr lang="ru-RU" dirty="0" smtClean="0">
                <a:solidFill>
                  <a:srgbClr val="00B0F0"/>
                </a:solidFill>
              </a:rPr>
              <a:t>собственное исследование</a:t>
            </a:r>
            <a:r>
              <a:rPr lang="ru-RU" dirty="0" smtClean="0"/>
              <a:t>, доказали, что антибактериальное мыло защищает от инфекций точно так же, как обычное. </a:t>
            </a:r>
            <a:br>
              <a:rPr lang="ru-RU" dirty="0" smtClean="0"/>
            </a:br>
            <a:r>
              <a:rPr lang="ru-RU" dirty="0" smtClean="0"/>
              <a:t>Вывод сделан на основе изучения тривиальной процедуры — мытья грязных рук. Как оказалось, на руках после использования антибактериального мыла </a:t>
            </a:r>
            <a:r>
              <a:rPr lang="ru-RU" dirty="0" smtClean="0">
                <a:solidFill>
                  <a:srgbClr val="FF0000"/>
                </a:solidFill>
              </a:rPr>
              <a:t>остается столько же бактерий</a:t>
            </a:r>
            <a:r>
              <a:rPr lang="ru-RU" dirty="0" smtClean="0"/>
              <a:t>, сколько и после употребления мыла традиционного. </a:t>
            </a:r>
            <a:endParaRPr lang="ru-RU" dirty="0"/>
          </a:p>
        </p:txBody>
      </p:sp>
      <p:pic>
        <p:nvPicPr>
          <p:cNvPr id="6" name="Содержимое 5" descr="взрыв.jpg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 rot="728505">
            <a:off x="6837641" y="175143"/>
            <a:ext cx="1809762" cy="1357322"/>
          </a:xfrm>
        </p:spPr>
      </p:pic>
      <p:pic>
        <p:nvPicPr>
          <p:cNvPr id="16" name="Содержимое 6" descr="мыло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5286388"/>
            <a:ext cx="1714512" cy="1350828"/>
          </a:xfrm>
          <a:prstGeom prst="rect">
            <a:avLst/>
          </a:prstGeom>
        </p:spPr>
      </p:pic>
      <p:pic>
        <p:nvPicPr>
          <p:cNvPr id="1026" name="Picture 2" descr="C:\Users\Администратор\Pictures\нагревание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0"/>
            <a:ext cx="802593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65416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Педагогический </a:t>
            </a:r>
            <a:br>
              <a:rPr lang="ru-RU" dirty="0" smtClean="0"/>
            </a:br>
            <a:r>
              <a:rPr lang="ru-RU" dirty="0" smtClean="0"/>
              <a:t>инновационный проект</a:t>
            </a:r>
            <a:br>
              <a:rPr lang="ru-RU" dirty="0" smtClean="0"/>
            </a:br>
            <a:r>
              <a:rPr lang="ru-RU" dirty="0" smtClean="0"/>
              <a:t>Авторы: Нестеров В.П., Сычёва Т.В.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57430"/>
            <a:ext cx="8043890" cy="376873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sz="4000" dirty="0" smtClean="0"/>
              <a:t>Реализация </a:t>
            </a:r>
            <a:r>
              <a:rPr lang="ru-RU" sz="4000" dirty="0" err="1" smtClean="0"/>
              <a:t>метапредметного</a:t>
            </a:r>
            <a:r>
              <a:rPr lang="ru-RU" sz="4000" dirty="0" smtClean="0"/>
              <a:t> курса </a:t>
            </a:r>
          </a:p>
          <a:p>
            <a:pPr algn="ctr">
              <a:buNone/>
            </a:pPr>
            <a:r>
              <a:rPr lang="ru-RU" sz="4000" dirty="0" smtClean="0"/>
              <a:t>«Производство мыла и его роботизация» </a:t>
            </a:r>
          </a:p>
          <a:p>
            <a:pPr algn="ctr">
              <a:buNone/>
            </a:pPr>
            <a:r>
              <a:rPr lang="ru-RU" sz="4000" dirty="0" smtClean="0"/>
              <a:t>как средство формирования системы внеурочных занятий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Это инструмент формирования образовательной среды МОУ «Средняя общеобразовательная школа №1 имени Героя Советского Союза И.В. </a:t>
            </a:r>
            <a:r>
              <a:rPr lang="ru-RU" dirty="0" err="1" smtClean="0"/>
              <a:t>Королькова</a:t>
            </a:r>
            <a:r>
              <a:rPr lang="ru-RU" dirty="0" smtClean="0"/>
              <a:t>» в условиях перехода на новый федеральный государственный образовательный стандарт основного образования. </a:t>
            </a:r>
          </a:p>
          <a:p>
            <a:pPr>
              <a:buNone/>
            </a:pPr>
            <a:r>
              <a:rPr lang="ru-RU" b="1" dirty="0" smtClean="0">
                <a:solidFill>
                  <a:srgbClr val="00B0F0"/>
                </a:solidFill>
              </a:rPr>
              <a:t>Цель проекта</a:t>
            </a:r>
            <a:r>
              <a:rPr lang="ru-RU" dirty="0" smtClean="0">
                <a:solidFill>
                  <a:srgbClr val="00B0F0"/>
                </a:solidFill>
              </a:rPr>
              <a:t>: оценить возможность применения </a:t>
            </a:r>
            <a:r>
              <a:rPr lang="ru-RU" dirty="0" err="1" smtClean="0">
                <a:solidFill>
                  <a:srgbClr val="00B0F0"/>
                </a:solidFill>
              </a:rPr>
              <a:t>метапредметного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практикоориентированного</a:t>
            </a:r>
            <a:r>
              <a:rPr lang="ru-RU" dirty="0" smtClean="0">
                <a:solidFill>
                  <a:srgbClr val="00B0F0"/>
                </a:solidFill>
              </a:rPr>
              <a:t>  курса «Производство мыла и его роботизация», рассчитанного на обучающихся 7-9 классов в ОУ.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Задачи проекта:</a:t>
            </a:r>
            <a:endParaRPr lang="ru-RU" dirty="0" smtClean="0">
              <a:solidFill>
                <a:srgbClr val="C00000"/>
              </a:solidFill>
            </a:endParaRP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изучить уровень эффективности реализации программы;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изучить уровень эффективности проведения внеурочных занятий, проводимых в рамках реализации программы курса.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Необходимые ресурсы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Компьютерный класс.</a:t>
            </a:r>
          </a:p>
          <a:p>
            <a:pPr lvl="0"/>
            <a:r>
              <a:rPr lang="ru-RU" dirty="0" smtClean="0"/>
              <a:t>Фотоаппарат или видеокамера.</a:t>
            </a:r>
          </a:p>
          <a:p>
            <a:pPr lvl="0"/>
            <a:r>
              <a:rPr lang="ru-RU" dirty="0" smtClean="0"/>
              <a:t>Цветной принтер.</a:t>
            </a:r>
          </a:p>
          <a:p>
            <a:pPr lvl="0"/>
            <a:r>
              <a:rPr lang="ru-RU" dirty="0" err="1" smtClean="0"/>
              <a:t>Мультимединый</a:t>
            </a:r>
            <a:r>
              <a:rPr lang="ru-RU" dirty="0" smtClean="0"/>
              <a:t> проектор.</a:t>
            </a:r>
          </a:p>
          <a:p>
            <a:pPr lvl="0"/>
            <a:r>
              <a:rPr lang="ru-RU" dirty="0" smtClean="0"/>
              <a:t>Цифровая лаборатория «Архимед».</a:t>
            </a:r>
          </a:p>
          <a:p>
            <a:pPr lvl="0"/>
            <a:r>
              <a:rPr lang="ru-RU" dirty="0" smtClean="0"/>
              <a:t>Химические реактивы (</a:t>
            </a:r>
            <a:r>
              <a:rPr lang="ru-RU" dirty="0" err="1" smtClean="0"/>
              <a:t>гидроксид</a:t>
            </a:r>
            <a:r>
              <a:rPr lang="ru-RU" dirty="0" smtClean="0"/>
              <a:t> натрия, животный и растительный жиры, дистиллированная вода, хлорид натрия, горючее для спиртовки, глицерин, растительные и синтетические красители).</a:t>
            </a:r>
          </a:p>
          <a:p>
            <a:pPr lvl="0"/>
            <a:r>
              <a:rPr lang="ru-RU" dirty="0" smtClean="0"/>
              <a:t>Химическое оборудование.</a:t>
            </a:r>
          </a:p>
          <a:p>
            <a:pPr lvl="0"/>
            <a:r>
              <a:rPr lang="ru-RU" dirty="0" smtClean="0"/>
              <a:t>Конструктор «</a:t>
            </a:r>
            <a:r>
              <a:rPr lang="ru-RU" dirty="0" err="1" smtClean="0"/>
              <a:t>Лего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870</Words>
  <PresentationFormat>Экран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Первый рецепт мыла на шумерской табличке</vt:lpstr>
      <vt:lpstr>У истоков мыловарения</vt:lpstr>
      <vt:lpstr>А знаете ли Вы, что…</vt:lpstr>
      <vt:lpstr>Это интересно…</vt:lpstr>
      <vt:lpstr>Педагогический  инновационный проект Авторы: Нестеров В.П., Сычёва Т.В.</vt:lpstr>
      <vt:lpstr>Слайд 8</vt:lpstr>
      <vt:lpstr>Необходимые ресурсы</vt:lpstr>
      <vt:lpstr>Критерии и показатели результативности работы </vt:lpstr>
      <vt:lpstr>Возможные риски </vt:lpstr>
      <vt:lpstr>Пояснительная записка </vt:lpstr>
      <vt:lpstr>Учебный план</vt:lpstr>
      <vt:lpstr>Заключение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user</cp:lastModifiedBy>
  <cp:revision>9</cp:revision>
  <dcterms:created xsi:type="dcterms:W3CDTF">2011-05-17T09:41:57Z</dcterms:created>
  <dcterms:modified xsi:type="dcterms:W3CDTF">2011-05-20T07:38:07Z</dcterms:modified>
</cp:coreProperties>
</file>